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50" r:id="rId1"/>
  </p:sldMasterIdLst>
  <p:notesMasterIdLst>
    <p:notesMasterId r:id="rId24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94" r:id="rId11"/>
    <p:sldId id="291" r:id="rId12"/>
    <p:sldId id="290" r:id="rId13"/>
    <p:sldId id="293" r:id="rId14"/>
    <p:sldId id="292" r:id="rId15"/>
    <p:sldId id="302" r:id="rId16"/>
    <p:sldId id="301" r:id="rId17"/>
    <p:sldId id="303" r:id="rId18"/>
    <p:sldId id="305" r:id="rId19"/>
    <p:sldId id="306" r:id="rId20"/>
    <p:sldId id="304" r:id="rId21"/>
    <p:sldId id="308" r:id="rId22"/>
    <p:sldId id="30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03D53-C12B-45A7-8CC6-EC2F4E9C6B41}" type="datetimeFigureOut">
              <a:rPr lang="en-US" smtClean="0"/>
              <a:pPr/>
              <a:t>12/1/14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CD5E1-3D70-4BA2-A9DC-967B820A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757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BB46A-2C07-4895-8E87-BB35013CAA25}" type="slidenum">
              <a:rPr lang="en-TT" smtClean="0"/>
              <a:pPr/>
              <a:t>16</a:t>
            </a:fld>
            <a:endParaRPr lang="en-T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12/1/14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12/1/14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7543800" cy="2593975"/>
          </a:xfrm>
        </p:spPr>
        <p:txBody>
          <a:bodyPr/>
          <a:lstStyle/>
          <a:p>
            <a:pPr algn="ctr"/>
            <a:r>
              <a:rPr lang="en-US" sz="4800" dirty="0" smtClean="0"/>
              <a:t>Concepts and Frameworks for approaching Urban </a:t>
            </a:r>
            <a:r>
              <a:rPr lang="en-US" sz="4800" dirty="0"/>
              <a:t>S</a:t>
            </a:r>
            <a:r>
              <a:rPr lang="en-US" sz="4800" dirty="0" smtClean="0"/>
              <a:t>ustainability and Planning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519" y="5638800"/>
            <a:ext cx="6461760" cy="1066800"/>
          </a:xfrm>
        </p:spPr>
        <p:txBody>
          <a:bodyPr>
            <a:normAutofit lnSpcReduction="10000"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Module 1 Urban Sustainability and Smart Cities </a:t>
            </a:r>
            <a:endParaRPr lang="en-US" dirty="0"/>
          </a:p>
          <a:p>
            <a:pPr algn="r"/>
            <a:r>
              <a:rPr lang="en-US" dirty="0" smtClean="0"/>
              <a:t>Dr. Asad Mohammed, Director of </a:t>
            </a:r>
            <a:r>
              <a:rPr lang="en-US" dirty="0" err="1" smtClean="0"/>
              <a:t>blueSpace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80998"/>
            <a:ext cx="3145779" cy="115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228"/>
            <a:ext cx="1356457" cy="129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78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1066800"/>
            <a:ext cx="7315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80% of Population of Latin America and the Caribbean </a:t>
            </a:r>
            <a:r>
              <a:rPr lang="en-US" sz="3200" dirty="0" err="1" smtClean="0"/>
              <a:t>Urbanised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					-</a:t>
            </a:r>
            <a:r>
              <a:rPr lang="en-US" sz="2800" i="1" dirty="0" err="1" smtClean="0"/>
              <a:t>UNHabitat</a:t>
            </a:r>
            <a:r>
              <a:rPr lang="en-US" sz="2800" i="1" dirty="0" smtClean="0"/>
              <a:t> 2012</a:t>
            </a:r>
          </a:p>
          <a:p>
            <a:endParaRPr lang="en-US" sz="3200" dirty="0" smtClean="0"/>
          </a:p>
          <a:p>
            <a:r>
              <a:rPr lang="en-US" sz="3200" dirty="0" smtClean="0"/>
              <a:t>60-70% of Caribbean Population </a:t>
            </a:r>
            <a:r>
              <a:rPr lang="en-US" sz="3200" dirty="0" err="1" smtClean="0"/>
              <a:t>Urbanised</a:t>
            </a: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2800" dirty="0" smtClean="0"/>
              <a:t>Low Density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Sprawled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Primate cities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Settlement classification problems</a:t>
            </a: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51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9339" y="1284837"/>
            <a:ext cx="630112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High levels of poverty</a:t>
            </a:r>
          </a:p>
          <a:p>
            <a:endParaRPr lang="en-US" sz="3200" dirty="0" smtClean="0"/>
          </a:p>
          <a:p>
            <a:r>
              <a:rPr lang="en-US" sz="3200" dirty="0" smtClean="0"/>
              <a:t>Predominance of the informal sector</a:t>
            </a:r>
          </a:p>
          <a:p>
            <a:endParaRPr lang="en-US" sz="3200" dirty="0" smtClean="0"/>
          </a:p>
          <a:p>
            <a:r>
              <a:rPr lang="en-US" sz="3200" dirty="0" smtClean="0"/>
              <a:t>Frequency of natural disasters</a:t>
            </a:r>
          </a:p>
          <a:p>
            <a:endParaRPr lang="en-US" sz="3200" dirty="0" smtClean="0"/>
          </a:p>
          <a:p>
            <a:r>
              <a:rPr lang="en-US" sz="3200" dirty="0" smtClean="0"/>
              <a:t>Forefront of climate change </a:t>
            </a:r>
            <a:r>
              <a:rPr lang="en-US" sz="3200" dirty="0" smtClean="0"/>
              <a:t>impacts</a:t>
            </a:r>
          </a:p>
          <a:p>
            <a:endParaRPr lang="en-US" sz="3200" dirty="0" smtClean="0"/>
          </a:p>
          <a:p>
            <a:r>
              <a:rPr lang="en-US" sz="3200" dirty="0" smtClean="0"/>
              <a:t>Digital Divide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94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1066800"/>
            <a:ext cx="7010401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Socio-spatial concentration of exclusion</a:t>
            </a:r>
          </a:p>
          <a:p>
            <a:endParaRPr lang="en-US" sz="3200" dirty="0" smtClean="0"/>
          </a:p>
          <a:p>
            <a:r>
              <a:rPr lang="en-US" sz="3200" dirty="0" smtClean="0"/>
              <a:t>High per unit costs of developing and maintaining infrastructure</a:t>
            </a:r>
          </a:p>
          <a:p>
            <a:endParaRPr lang="en-US" sz="3200" dirty="0" smtClean="0"/>
          </a:p>
          <a:p>
            <a:r>
              <a:rPr lang="en-US" sz="3200" dirty="0" smtClean="0"/>
              <a:t>Low tax recovery on urban services</a:t>
            </a:r>
          </a:p>
          <a:p>
            <a:endParaRPr lang="en-US" sz="3200" dirty="0" smtClean="0"/>
          </a:p>
          <a:p>
            <a:r>
              <a:rPr lang="en-US" sz="3200" dirty="0" smtClean="0"/>
              <a:t>High energy </a:t>
            </a:r>
            <a:r>
              <a:rPr lang="en-US" sz="3200" dirty="0" err="1" smtClean="0"/>
              <a:t>utilisation</a:t>
            </a:r>
            <a:r>
              <a:rPr lang="en-US" sz="3200" dirty="0" smtClean="0"/>
              <a:t> per activity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09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3258" y="584398"/>
            <a:ext cx="5032147" cy="384720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dist">
              <a:spcAft>
                <a:spcPts val="600"/>
              </a:spcAft>
            </a:pPr>
            <a:r>
              <a:rPr lang="en-US" sz="3600" dirty="0" smtClean="0"/>
              <a:t>Sustainable cities</a:t>
            </a:r>
          </a:p>
          <a:p>
            <a:pPr lvl="1" algn="dist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Socially sustainable cities</a:t>
            </a:r>
          </a:p>
          <a:p>
            <a:pPr lvl="1" algn="dist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Inclusive cities</a:t>
            </a:r>
          </a:p>
          <a:p>
            <a:pPr lvl="1" algn="dist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Livable cities</a:t>
            </a:r>
          </a:p>
          <a:p>
            <a:pPr lvl="1" algn="dist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Compact Cities</a:t>
            </a:r>
          </a:p>
          <a:p>
            <a:pPr lvl="1" algn="dist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Smart cities</a:t>
            </a:r>
          </a:p>
          <a:p>
            <a:pPr algn="dist">
              <a:spcAft>
                <a:spcPts val="600"/>
              </a:spcAft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99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1" y="16764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Adaptation to climate change impacts</a:t>
            </a:r>
          </a:p>
          <a:p>
            <a:endParaRPr lang="en-US" sz="3600" dirty="0" smtClean="0"/>
          </a:p>
          <a:p>
            <a:r>
              <a:rPr lang="en-US" sz="3600" dirty="0" smtClean="0"/>
              <a:t>Mitigate against climate change</a:t>
            </a:r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86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1295400"/>
            <a:ext cx="6553200" cy="361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TT" dirty="0" smtClean="0"/>
              <a:t> </a:t>
            </a:r>
            <a:r>
              <a:rPr lang="en-TT" sz="2800" dirty="0" smtClean="0"/>
              <a:t>“The nature and form of the urban environment is a critical determinant of the sustainability of our society as it is responsible directly for a large proportion of consumed energy, and influences indirectly the patterns and modes of energy consumed in everyday activities.”(Rickwood, 2008)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86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042275" cy="887413"/>
          </a:xfrm>
        </p:spPr>
        <p:txBody>
          <a:bodyPr>
            <a:noAutofit/>
          </a:bodyPr>
          <a:lstStyle/>
          <a:p>
            <a:r>
              <a:rPr lang="en-TT" sz="3200" dirty="0" smtClean="0">
                <a:latin typeface="+mn-lt"/>
              </a:rPr>
              <a:t>Energy Consumption Percentages  in Selected Cities</a:t>
            </a:r>
            <a:endParaRPr lang="en-TT" sz="3200" dirty="0">
              <a:latin typeface="+mn-lt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9600" y="1371600"/>
            <a:ext cx="7719392" cy="432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563880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Source: UN-Habitat (2008)</a:t>
            </a:r>
            <a:endParaRPr lang="en-T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5846077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967129"/>
            <a:ext cx="2514600" cy="92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00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73920"/>
            <a:ext cx="5899292" cy="83179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Subsidies in Trinidad and Tobago </a:t>
            </a:r>
            <a:endParaRPr kumimoji="0" lang="en-TT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6322" t="25219" r="18926" b="6250"/>
          <a:stretch>
            <a:fillRect/>
          </a:stretch>
        </p:blipFill>
        <p:spPr bwMode="auto">
          <a:xfrm>
            <a:off x="1371600" y="1600201"/>
            <a:ext cx="60198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86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5598" y="1151922"/>
            <a:ext cx="61658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000" dirty="0" smtClean="0"/>
              <a:t>Over five per cent of total Government expenditure is the subsidy on fuel. </a:t>
            </a:r>
          </a:p>
          <a:p>
            <a:endParaRPr lang="en-TT" sz="2000" dirty="0" smtClean="0"/>
          </a:p>
          <a:p>
            <a:r>
              <a:rPr lang="en-TT" sz="2000" dirty="0" smtClean="0"/>
              <a:t>The fuel subsidy on gasoline for 2013 was over $4 billion.</a:t>
            </a:r>
          </a:p>
          <a:p>
            <a:endParaRPr lang="en-TT" sz="2000" dirty="0" smtClean="0"/>
          </a:p>
          <a:p>
            <a:r>
              <a:rPr lang="en-TT" sz="2000" dirty="0" smtClean="0"/>
              <a:t>The current price of gasoline at the pump in the United States is approximately TT$ 5.30 per litre compared to our current price of $2.70 per litre for super unleaded</a:t>
            </a:r>
          </a:p>
          <a:p>
            <a:endParaRPr lang="en-TT" sz="2000" dirty="0" smtClean="0"/>
          </a:p>
          <a:p>
            <a:r>
              <a:rPr lang="en-TT" sz="2000" dirty="0" smtClean="0"/>
              <a:t>Consequence is that there is little incentive to reduce care use, car pool and people are not sensitive to the real economic cost of gasoline.</a:t>
            </a:r>
          </a:p>
          <a:p>
            <a:endParaRPr lang="en-TT" sz="2000" dirty="0" smtClean="0"/>
          </a:p>
          <a:p>
            <a:r>
              <a:rPr lang="en-TT" sz="2000" dirty="0" smtClean="0"/>
              <a:t> Hence Trinidad has too many cars on the road</a:t>
            </a:r>
            <a:endParaRPr lang="en-TT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86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457200"/>
            <a:ext cx="603527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Transportation, land use and the environment</a:t>
            </a:r>
          </a:p>
          <a:p>
            <a:endParaRPr lang="en-GB" dirty="0" smtClean="0"/>
          </a:p>
          <a:p>
            <a:r>
              <a:rPr lang="en-GB" sz="2000" dirty="0" smtClean="0"/>
              <a:t>The spatial location of activities like residence, work, shopping, production and consumption give some indications on the required travel demand and average distances between activities</a:t>
            </a:r>
          </a:p>
          <a:p>
            <a:endParaRPr lang="en-GB" sz="2000" dirty="0" smtClean="0"/>
          </a:p>
          <a:p>
            <a:r>
              <a:rPr lang="en-GB" sz="2000" dirty="0" smtClean="0"/>
              <a:t> It is over the matter of density that the relationships between transportation, land use and the environment can be the most succinctly expressed. </a:t>
            </a:r>
          </a:p>
          <a:p>
            <a:endParaRPr lang="en-GB" sz="2000" dirty="0" smtClean="0"/>
          </a:p>
          <a:p>
            <a:r>
              <a:rPr lang="en-GB" sz="2000" dirty="0" smtClean="0"/>
              <a:t>The higher the level of density the lower the level of energy consumption per capita and the relative environmental impacts. 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86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00" y="1295400"/>
            <a:ext cx="5410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Sustainable development is the kind of development that meets the needs of the present without compromising the ability of future generations to meet their own needs.</a:t>
            </a:r>
          </a:p>
          <a:p>
            <a:endParaRPr lang="en-US" sz="2400" b="1" dirty="0" smtClean="0"/>
          </a:p>
          <a:p>
            <a:r>
              <a:rPr lang="en-US" sz="2400" i="1" dirty="0" smtClean="0"/>
              <a:t>Our Common Future</a:t>
            </a:r>
            <a:r>
              <a:rPr lang="en-US" sz="2400" dirty="0" smtClean="0"/>
              <a:t>, </a:t>
            </a:r>
            <a:r>
              <a:rPr lang="en-US" sz="2400" dirty="0" err="1" smtClean="0"/>
              <a:t>Brundtland</a:t>
            </a:r>
            <a:r>
              <a:rPr lang="en-US" sz="2400" dirty="0" smtClean="0"/>
              <a:t> Commission 1987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58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72667"/>
            <a:ext cx="6934200" cy="54004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TT" sz="2800" dirty="0" smtClean="0"/>
              <a:t>Transportation issues in developing Countries</a:t>
            </a:r>
          </a:p>
          <a:p>
            <a:pPr>
              <a:lnSpc>
                <a:spcPct val="120000"/>
              </a:lnSpc>
            </a:pPr>
            <a:r>
              <a:rPr lang="en-TT" sz="2000" dirty="0" smtClean="0"/>
              <a:t>In developing cities where local technical capacity is weak, planning instruments are rudimentary and responsibilities, fragmented. </a:t>
            </a:r>
          </a:p>
          <a:p>
            <a:pPr>
              <a:lnSpc>
                <a:spcPct val="120000"/>
              </a:lnSpc>
            </a:pPr>
            <a:endParaRPr lang="en-TT" sz="2000" dirty="0" smtClean="0"/>
          </a:p>
          <a:p>
            <a:pPr>
              <a:lnSpc>
                <a:spcPct val="120000"/>
              </a:lnSpc>
            </a:pPr>
            <a:r>
              <a:rPr lang="en-TT" sz="2000" dirty="0" smtClean="0"/>
              <a:t>The development has been largely unplanned, and the provision of urban services has lagged due to limited budgets and inadequate technical capability</a:t>
            </a:r>
          </a:p>
          <a:p>
            <a:pPr>
              <a:lnSpc>
                <a:spcPct val="120000"/>
              </a:lnSpc>
            </a:pPr>
            <a:endParaRPr lang="en-TT" sz="2000" dirty="0" smtClean="0"/>
          </a:p>
          <a:p>
            <a:pPr>
              <a:lnSpc>
                <a:spcPct val="120000"/>
              </a:lnSpc>
            </a:pPr>
            <a:r>
              <a:rPr lang="en-TT" sz="2000" dirty="0" smtClean="0"/>
              <a:t>The location or direction of urban development influences transport investment, particularly in roads.</a:t>
            </a:r>
          </a:p>
          <a:p>
            <a:pPr>
              <a:lnSpc>
                <a:spcPct val="120000"/>
              </a:lnSpc>
            </a:pPr>
            <a:endParaRPr lang="en-TT" sz="2000" dirty="0" smtClean="0"/>
          </a:p>
          <a:p>
            <a:pPr>
              <a:lnSpc>
                <a:spcPct val="120000"/>
              </a:lnSpc>
            </a:pPr>
            <a:r>
              <a:rPr lang="en-TT" sz="2000" dirty="0" smtClean="0"/>
              <a:t>The poor, who tend to live on the fringes of cities, are usually burdened with the highest transport costs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86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72667"/>
            <a:ext cx="6934200" cy="3332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endParaRPr lang="en-TT" sz="2800" dirty="0" smtClean="0"/>
          </a:p>
          <a:p>
            <a:pPr>
              <a:lnSpc>
                <a:spcPct val="120000"/>
              </a:lnSpc>
            </a:pPr>
            <a:r>
              <a:rPr lang="en-TT" sz="2800" dirty="0" smtClean="0"/>
              <a:t>Planning solutions in </a:t>
            </a:r>
            <a:r>
              <a:rPr lang="en-TT" sz="2800" dirty="0" smtClean="0"/>
              <a:t>developing Countries</a:t>
            </a:r>
            <a:endParaRPr lang="en-TT" sz="2800" dirty="0" smtClean="0"/>
          </a:p>
          <a:p>
            <a:pPr>
              <a:lnSpc>
                <a:spcPct val="120000"/>
              </a:lnSpc>
            </a:pPr>
            <a:endParaRPr lang="en-TT" sz="2000" dirty="0" smtClean="0"/>
          </a:p>
          <a:p>
            <a:pPr>
              <a:lnSpc>
                <a:spcPct val="120000"/>
              </a:lnSpc>
            </a:pPr>
            <a:endParaRPr lang="en-TT" sz="2000" dirty="0" smtClean="0"/>
          </a:p>
          <a:p>
            <a:pPr>
              <a:lnSpc>
                <a:spcPct val="120000"/>
              </a:lnSpc>
            </a:pPr>
            <a:endParaRPr lang="en-TT" sz="2000" dirty="0" smtClean="0"/>
          </a:p>
          <a:p>
            <a:pPr>
              <a:lnSpc>
                <a:spcPct val="120000"/>
              </a:lnSpc>
            </a:pPr>
            <a:r>
              <a:rPr lang="en-TT" sz="2000" dirty="0" smtClean="0"/>
              <a:t>Substitutions of technology and alternate energy for sustainable consumption and rethinking the physical growth strategies . </a:t>
            </a:r>
          </a:p>
          <a:p>
            <a:pPr>
              <a:lnSpc>
                <a:spcPct val="120000"/>
              </a:lnSpc>
            </a:pPr>
            <a:endParaRPr lang="en-TT" sz="20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86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457200"/>
            <a:ext cx="603527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Critical Issues in sustainable cities in the Caribbean</a:t>
            </a:r>
          </a:p>
          <a:p>
            <a:endParaRPr lang="en-GB" dirty="0" smtClean="0"/>
          </a:p>
          <a:p>
            <a:r>
              <a:rPr lang="en-GB" sz="2000" dirty="0" smtClean="0"/>
              <a:t>Brown </a:t>
            </a:r>
            <a:r>
              <a:rPr lang="en-GB" sz="2000" dirty="0" err="1" smtClean="0"/>
              <a:t>vs</a:t>
            </a:r>
            <a:r>
              <a:rPr lang="en-GB" sz="2000" dirty="0" smtClean="0"/>
              <a:t> the Green Agenda</a:t>
            </a:r>
          </a:p>
          <a:p>
            <a:endParaRPr lang="en-GB" sz="2000" dirty="0" smtClean="0"/>
          </a:p>
          <a:p>
            <a:r>
              <a:rPr lang="en-GB" sz="2000" dirty="0" smtClean="0"/>
              <a:t>Social and economic sustainability</a:t>
            </a:r>
          </a:p>
          <a:p>
            <a:endParaRPr lang="en-GB" sz="2000" dirty="0" smtClean="0"/>
          </a:p>
          <a:p>
            <a:r>
              <a:rPr lang="en-GB" sz="2000" dirty="0" smtClean="0"/>
              <a:t>Liveability more tangible than sustainability</a:t>
            </a:r>
          </a:p>
          <a:p>
            <a:endParaRPr lang="en-GB" sz="2000" dirty="0" smtClean="0"/>
          </a:p>
          <a:p>
            <a:r>
              <a:rPr lang="en-GB" sz="2000" dirty="0" smtClean="0"/>
              <a:t>Sustainable consumption important</a:t>
            </a:r>
          </a:p>
          <a:p>
            <a:r>
              <a:rPr lang="en-GB" sz="2000" dirty="0" smtClean="0"/>
              <a:t> </a:t>
            </a:r>
          </a:p>
          <a:p>
            <a:r>
              <a:rPr lang="en-GB" sz="2000" dirty="0" smtClean="0"/>
              <a:t>Mitigation important for economic sustainability</a:t>
            </a:r>
          </a:p>
          <a:p>
            <a:endParaRPr lang="en-GB" sz="2000" dirty="0" smtClean="0"/>
          </a:p>
          <a:p>
            <a:r>
              <a:rPr lang="en-GB" sz="2000" dirty="0" smtClean="0"/>
              <a:t>Realistic urban planning an </a:t>
            </a:r>
            <a:r>
              <a:rPr lang="en-GB" sz="2000" dirty="0" smtClean="0"/>
              <a:t>management</a:t>
            </a:r>
          </a:p>
          <a:p>
            <a:endParaRPr lang="en-GB" sz="2000" dirty="0" smtClean="0"/>
          </a:p>
          <a:p>
            <a:r>
              <a:rPr lang="en-GB" sz="2000" dirty="0" smtClean="0"/>
              <a:t>Smart Growth </a:t>
            </a:r>
            <a:r>
              <a:rPr lang="en-GB" sz="2000" dirty="0" err="1" smtClean="0"/>
              <a:t>vs</a:t>
            </a:r>
            <a:r>
              <a:rPr lang="en-GB" sz="2000" dirty="0" smtClean="0"/>
              <a:t> Smart cities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86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47800" y="1600201"/>
            <a:ext cx="5486400" cy="3768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http://sustainabilityadvantage.com/wp-content/uploads/2010/07/Blog-07-20-10-Slide-3.jpg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762000"/>
            <a:ext cx="5486400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6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sustainability-circles2 copy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27050"/>
            <a:ext cx="5334000" cy="48069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41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41775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core concept behind sustainable development has been the limitations in the carrying capacity of spaceship earth.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75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1447800"/>
            <a:ext cx="563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Domesday</a:t>
            </a:r>
            <a:r>
              <a:rPr lang="en-US" sz="3600" dirty="0" smtClean="0"/>
              <a:t> Book  	     1086</a:t>
            </a:r>
          </a:p>
          <a:p>
            <a:endParaRPr lang="en-US" sz="3600" dirty="0" smtClean="0"/>
          </a:p>
          <a:p>
            <a:r>
              <a:rPr lang="en-US" sz="3600" dirty="0" smtClean="0"/>
              <a:t>Thomas Malthus	     1790s</a:t>
            </a:r>
          </a:p>
          <a:p>
            <a:endParaRPr lang="en-US" sz="3600" dirty="0" smtClean="0"/>
          </a:p>
          <a:p>
            <a:r>
              <a:rPr lang="en-US" sz="3600" dirty="0" smtClean="0"/>
              <a:t>Limits to Growth 	     1972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27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1143000"/>
            <a:ext cx="5714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Ratios of population to Land</a:t>
            </a:r>
          </a:p>
          <a:p>
            <a:endParaRPr lang="en-US" sz="3200" dirty="0" smtClean="0"/>
          </a:p>
          <a:p>
            <a:r>
              <a:rPr lang="en-US" sz="3200" dirty="0" smtClean="0"/>
              <a:t>Limitations on the resources to support the population</a:t>
            </a:r>
          </a:p>
          <a:p>
            <a:endParaRPr lang="en-US" sz="3200" dirty="0" smtClean="0"/>
          </a:p>
          <a:p>
            <a:r>
              <a:rPr lang="en-US" sz="3200" dirty="0" smtClean="0"/>
              <a:t>Technology has improved the productivity of land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48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1752600"/>
            <a:ext cx="5760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Unequal distribution and access to resources</a:t>
            </a:r>
          </a:p>
          <a:p>
            <a:endParaRPr lang="en-US" sz="3600" dirty="0" smtClean="0"/>
          </a:p>
          <a:p>
            <a:r>
              <a:rPr lang="en-US" sz="3600" dirty="0" smtClean="0"/>
              <a:t>Sustainable consumption</a:t>
            </a:r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93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59617" cy="1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55037"/>
            <a:ext cx="2819400" cy="10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1219200"/>
            <a:ext cx="548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More than 50 % of World’s population </a:t>
            </a:r>
            <a:r>
              <a:rPr lang="en-US" sz="3200" dirty="0" err="1" smtClean="0"/>
              <a:t>Urbanised</a:t>
            </a: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i="1" dirty="0" smtClean="0"/>
              <a:t>“No sustainable Development </a:t>
            </a:r>
          </a:p>
          <a:p>
            <a:pPr>
              <a:buNone/>
            </a:pPr>
            <a:r>
              <a:rPr lang="en-US" sz="3200" i="1" dirty="0" smtClean="0"/>
              <a:t>without sustainable Cities”</a:t>
            </a:r>
          </a:p>
          <a:p>
            <a:pPr>
              <a:buNone/>
            </a:pPr>
            <a:r>
              <a:rPr lang="en-US" sz="3200" i="1" dirty="0" smtClean="0"/>
              <a:t>			- CAP 2006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64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3118</TotalTime>
  <Words>706</Words>
  <Application>Microsoft Macintosh PowerPoint</Application>
  <PresentationFormat>On-screen Show (4:3)</PresentationFormat>
  <Paragraphs>135</Paragraphs>
  <Slides>22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Concepts and Frameworks for approaching Urban Sustainability and Planning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Energy Consumption Percentages  in Selected Cities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and Frameworks for approaching urban sustainability and planning</dc:title>
  <dc:creator>Sarika Mahabir</dc:creator>
  <cp:lastModifiedBy>Asad Mohammed</cp:lastModifiedBy>
  <cp:revision>9</cp:revision>
  <dcterms:created xsi:type="dcterms:W3CDTF">2014-12-01T13:33:06Z</dcterms:created>
  <dcterms:modified xsi:type="dcterms:W3CDTF">2014-12-01T13:53:40Z</dcterms:modified>
</cp:coreProperties>
</file>